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0" r:id="rId2"/>
    <p:sldId id="271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9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39" autoAdjust="0"/>
  </p:normalViewPr>
  <p:slideViewPr>
    <p:cSldViewPr>
      <p:cViewPr varScale="1">
        <p:scale>
          <a:sx n="87" d="100"/>
          <a:sy n="87" d="100"/>
        </p:scale>
        <p:origin x="-14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209860-BCB0-49BE-980C-9732FAF46CDA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A2A29-B925-4F90-A576-5204E38BD84B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9860-BCB0-49BE-980C-9732FAF46CDA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A2A29-B925-4F90-A576-5204E38BD84B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9860-BCB0-49BE-980C-9732FAF46CDA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A2A29-B925-4F90-A576-5204E38BD84B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9860-BCB0-49BE-980C-9732FAF46CDA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A2A29-B925-4F90-A576-5204E38BD84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9860-BCB0-49BE-980C-9732FAF46CDA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A2A29-B925-4F90-A576-5204E38BD84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9860-BCB0-49BE-980C-9732FAF46CDA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A2A29-B925-4F90-A576-5204E38BD84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9860-BCB0-49BE-980C-9732FAF46CDA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A2A29-B925-4F90-A576-5204E38BD84B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9860-BCB0-49BE-980C-9732FAF46CDA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A2A29-B925-4F90-A576-5204E38BD84B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9860-BCB0-49BE-980C-9732FAF46CDA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A2A29-B925-4F90-A576-5204E38BD8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9860-BCB0-49BE-980C-9732FAF46CDA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A2A29-B925-4F90-A576-5204E38BD8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9860-BCB0-49BE-980C-9732FAF46CDA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A2A29-B925-4F90-A576-5204E38BD8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6209860-BCB0-49BE-980C-9732FAF46CDA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A2A29-B925-4F90-A576-5204E38BD8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Nancy Roe, Ph. D.</a:t>
            </a:r>
          </a:p>
          <a:p>
            <a:pPr algn="ctr">
              <a:buNone/>
            </a:pPr>
            <a:r>
              <a:rPr lang="en-US" dirty="0" smtClean="0"/>
              <a:t>Farming Systems Research, Inc.</a:t>
            </a:r>
          </a:p>
          <a:p>
            <a:pPr algn="ctr">
              <a:buNone/>
            </a:pPr>
            <a:r>
              <a:rPr lang="en-US" dirty="0" smtClean="0"/>
              <a:t>Boynton Beach, FL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56263" cy="1054250"/>
          </a:xfrm>
        </p:spPr>
        <p:txBody>
          <a:bodyPr>
            <a:noAutofit/>
          </a:bodyPr>
          <a:lstStyle/>
          <a:p>
            <a:r>
              <a:rPr lang="en-US" sz="4800" dirty="0" smtClean="0"/>
              <a:t>What Beginning Farmers Need to Know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7745505" cy="441121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600" u="sng" dirty="0"/>
              <a:t>What advertising methods will you use</a:t>
            </a:r>
            <a:r>
              <a:rPr lang="en-US" sz="2600" u="sng" dirty="0" smtClean="0"/>
              <a:t>?</a:t>
            </a:r>
          </a:p>
          <a:p>
            <a:endParaRPr lang="en-US" u="sng" dirty="0"/>
          </a:p>
          <a:p>
            <a:r>
              <a:rPr lang="en-US" dirty="0" smtClean="0"/>
              <a:t>Who </a:t>
            </a:r>
            <a:r>
              <a:rPr lang="en-US" dirty="0"/>
              <a:t>are you trying to reach? What do they read or look at and where do they go</a:t>
            </a:r>
            <a:r>
              <a:rPr lang="en-US" dirty="0" smtClean="0"/>
              <a:t>?</a:t>
            </a:r>
          </a:p>
          <a:p>
            <a:r>
              <a:rPr lang="en-US" dirty="0" smtClean="0"/>
              <a:t>Traditional </a:t>
            </a:r>
            <a:r>
              <a:rPr lang="en-US" dirty="0"/>
              <a:t>print advertising in newspapers or local food magazines-investigate their circulation. If the magazine is free, do you see it in places you go</a:t>
            </a:r>
            <a:r>
              <a:rPr lang="en-US" dirty="0" smtClean="0"/>
              <a:t>?</a:t>
            </a:r>
          </a:p>
          <a:p>
            <a:r>
              <a:rPr lang="en-US" dirty="0" smtClean="0"/>
              <a:t>Person </a:t>
            </a:r>
            <a:r>
              <a:rPr lang="en-US" dirty="0"/>
              <a:t>to person </a:t>
            </a:r>
            <a:r>
              <a:rPr lang="en-US" dirty="0" smtClean="0"/>
              <a:t>contacts</a:t>
            </a:r>
          </a:p>
          <a:p>
            <a:r>
              <a:rPr lang="en-US" dirty="0" err="1" smtClean="0"/>
              <a:t>Mailouts</a:t>
            </a:r>
            <a:r>
              <a:rPr lang="en-US" dirty="0" smtClean="0"/>
              <a:t>-how </a:t>
            </a:r>
            <a:r>
              <a:rPr lang="en-US" dirty="0"/>
              <a:t>do you develop a list? It's easy </a:t>
            </a:r>
            <a:r>
              <a:rPr lang="en-US" dirty="0" smtClean="0"/>
              <a:t>at a </a:t>
            </a:r>
            <a:r>
              <a:rPr lang="en-US" dirty="0"/>
              <a:t>market or </a:t>
            </a:r>
            <a:r>
              <a:rPr lang="en-US" dirty="0" smtClean="0"/>
              <a:t>with a CSA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Internet</a:t>
            </a:r>
            <a:r>
              <a:rPr lang="en-US" dirty="0"/>
              <a:t>: website, email, sites such as Local Harvest and state lists (Fresh from Florida); social media</a:t>
            </a:r>
            <a:br>
              <a:rPr lang="en-US" dirty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Marketing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7745505" cy="448741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000" u="sng" dirty="0" smtClean="0"/>
              <a:t>Where </a:t>
            </a:r>
            <a:r>
              <a:rPr lang="en-US" sz="3000" u="sng" dirty="0"/>
              <a:t>will you buy equipment and supplies</a:t>
            </a:r>
            <a:r>
              <a:rPr lang="en-US" sz="3000" u="sng" dirty="0" smtClean="0"/>
              <a:t>?</a:t>
            </a:r>
          </a:p>
          <a:p>
            <a:pPr marL="0" indent="0" algn="ctr">
              <a:buNone/>
            </a:pPr>
            <a:endParaRPr lang="en-US" sz="3000" dirty="0" smtClean="0"/>
          </a:p>
          <a:p>
            <a:r>
              <a:rPr lang="en-US" dirty="0" smtClean="0"/>
              <a:t>Depending </a:t>
            </a:r>
            <a:r>
              <a:rPr lang="en-US" dirty="0"/>
              <a:t>on what you are producing, you may need soil amendments, and maybe potting soil, pesticides, irrigation supplies, animal feed and vet care, equipment and parts for </a:t>
            </a:r>
            <a:r>
              <a:rPr lang="en-US" dirty="0" smtClean="0"/>
              <a:t>it.</a:t>
            </a:r>
            <a:endParaRPr lang="en-US" dirty="0"/>
          </a:p>
          <a:p>
            <a:r>
              <a:rPr lang="en-US" dirty="0" smtClean="0"/>
              <a:t>Do </a:t>
            </a:r>
            <a:r>
              <a:rPr lang="en-US" dirty="0"/>
              <a:t>you live in an area where there are vendors for these things or will you have to order them and have them sent? If so, you probably want to keep </a:t>
            </a:r>
            <a:r>
              <a:rPr lang="en-US" dirty="0" smtClean="0"/>
              <a:t>spare parts </a:t>
            </a:r>
            <a:r>
              <a:rPr lang="en-US" dirty="0"/>
              <a:t>on hand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Can </a:t>
            </a:r>
            <a:r>
              <a:rPr lang="en-US" dirty="0"/>
              <a:t>someone in your operation fix farm equipment and computers? If not, find someone in your community who can-don't wait until something is broken.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Local </a:t>
            </a:r>
            <a:r>
              <a:rPr lang="en-US" u="sng" dirty="0" smtClean="0"/>
              <a:t>Infrastructure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745505" cy="5334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/>
          </a:p>
          <a:p>
            <a:r>
              <a:rPr lang="en-US" sz="3100" dirty="0" smtClean="0"/>
              <a:t>Organic </a:t>
            </a:r>
            <a:r>
              <a:rPr lang="en-US" sz="3100" dirty="0"/>
              <a:t>or conventional? </a:t>
            </a:r>
            <a:endParaRPr lang="en-US" sz="3100" dirty="0" smtClean="0"/>
          </a:p>
          <a:p>
            <a:pPr lvl="1"/>
            <a:r>
              <a:rPr lang="en-US" sz="2900" dirty="0" smtClean="0"/>
              <a:t>Organic </a:t>
            </a:r>
            <a:r>
              <a:rPr lang="en-US" sz="2900" dirty="0"/>
              <a:t>requires certification, </a:t>
            </a:r>
            <a:endParaRPr lang="en-US" sz="2900" dirty="0" smtClean="0"/>
          </a:p>
          <a:p>
            <a:pPr lvl="1"/>
            <a:r>
              <a:rPr lang="en-US" sz="2900" dirty="0" smtClean="0"/>
              <a:t>3 </a:t>
            </a:r>
            <a:r>
              <a:rPr lang="en-US" sz="2900" dirty="0"/>
              <a:t>year </a:t>
            </a:r>
            <a:r>
              <a:rPr lang="en-US" sz="2900" dirty="0" smtClean="0"/>
              <a:t>transition</a:t>
            </a:r>
          </a:p>
          <a:p>
            <a:pPr lvl="1"/>
            <a:r>
              <a:rPr lang="en-US" sz="2900" dirty="0" smtClean="0"/>
              <a:t>Additional </a:t>
            </a:r>
            <a:r>
              <a:rPr lang="en-US" sz="2900" dirty="0"/>
              <a:t>record </a:t>
            </a:r>
            <a:r>
              <a:rPr lang="en-US" sz="2900" dirty="0" smtClean="0"/>
              <a:t>keeping.</a:t>
            </a:r>
          </a:p>
          <a:p>
            <a:pPr marL="411480" lvl="1" indent="0">
              <a:buNone/>
            </a:pPr>
            <a:endParaRPr lang="en-US" sz="2900" dirty="0" smtClean="0"/>
          </a:p>
          <a:p>
            <a:r>
              <a:rPr lang="en-US" sz="3100" dirty="0" smtClean="0"/>
              <a:t>For </a:t>
            </a:r>
            <a:r>
              <a:rPr lang="en-US" sz="3100" dirty="0"/>
              <a:t>crops: </a:t>
            </a:r>
            <a:endParaRPr lang="en-US" sz="3100" dirty="0" smtClean="0"/>
          </a:p>
          <a:p>
            <a:pPr lvl="1"/>
            <a:r>
              <a:rPr lang="en-US" sz="2900" dirty="0" smtClean="0"/>
              <a:t>Field </a:t>
            </a:r>
            <a:r>
              <a:rPr lang="en-US" sz="2900" dirty="0"/>
              <a:t>production is usually the </a:t>
            </a:r>
            <a:r>
              <a:rPr lang="en-US" sz="2900" dirty="0" smtClean="0"/>
              <a:t>least </a:t>
            </a:r>
            <a:r>
              <a:rPr lang="en-US" sz="2900" dirty="0"/>
              <a:t>complicated initially (if you have the land), although equipment some kind of equipment is required (appropriate technology) </a:t>
            </a:r>
            <a:endParaRPr lang="en-US" sz="2900" dirty="0" smtClean="0"/>
          </a:p>
          <a:p>
            <a:pPr lvl="1"/>
            <a:r>
              <a:rPr lang="en-US" sz="2900" dirty="0" smtClean="0"/>
              <a:t>Permanent </a:t>
            </a:r>
            <a:r>
              <a:rPr lang="en-US" sz="2900" dirty="0"/>
              <a:t>raised </a:t>
            </a:r>
            <a:r>
              <a:rPr lang="en-US" sz="2900" dirty="0" smtClean="0"/>
              <a:t>beds</a:t>
            </a:r>
          </a:p>
          <a:p>
            <a:pPr lvl="1"/>
            <a:r>
              <a:rPr lang="en-US" sz="2900" dirty="0" smtClean="0"/>
              <a:t>Pots </a:t>
            </a:r>
            <a:r>
              <a:rPr lang="en-US" sz="2900" dirty="0"/>
              <a:t>or containers-may be fed through </a:t>
            </a:r>
            <a:r>
              <a:rPr lang="en-US" sz="2900" dirty="0" smtClean="0"/>
              <a:t>irrigation</a:t>
            </a:r>
          </a:p>
          <a:p>
            <a:pPr lvl="1"/>
            <a:r>
              <a:rPr lang="en-US" sz="2900" dirty="0" smtClean="0"/>
              <a:t>Hydroponics </a:t>
            </a:r>
            <a:r>
              <a:rPr lang="en-US" sz="2900" dirty="0"/>
              <a:t>of some type-usually most </a:t>
            </a:r>
            <a:r>
              <a:rPr lang="en-US" sz="2900" dirty="0" smtClean="0"/>
              <a:t>expensive</a:t>
            </a:r>
          </a:p>
          <a:p>
            <a:pPr lvl="1"/>
            <a:r>
              <a:rPr lang="en-US" sz="2900" dirty="0" smtClean="0"/>
              <a:t>Designing </a:t>
            </a:r>
            <a:r>
              <a:rPr lang="en-US" sz="2900" dirty="0"/>
              <a:t>your own </a:t>
            </a:r>
            <a:r>
              <a:rPr lang="en-US" sz="2900" dirty="0" smtClean="0"/>
              <a:t>hydroponic system </a:t>
            </a:r>
            <a:r>
              <a:rPr lang="en-US" sz="2900" dirty="0"/>
              <a:t>is a lot less expensive than buying </a:t>
            </a:r>
            <a:r>
              <a:rPr lang="en-US" sz="2900" dirty="0" smtClean="0"/>
              <a:t>one</a:t>
            </a:r>
          </a:p>
          <a:p>
            <a:pPr lvl="1"/>
            <a:r>
              <a:rPr lang="en-US" sz="2900" dirty="0" smtClean="0"/>
              <a:t>Livestock </a:t>
            </a:r>
            <a:r>
              <a:rPr lang="en-US" sz="2900" dirty="0"/>
              <a:t>production systems: Pastured, Free range, Rotational grazing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56263" cy="1054250"/>
          </a:xfrm>
        </p:spPr>
        <p:txBody>
          <a:bodyPr>
            <a:normAutofit fontScale="90000"/>
          </a:bodyPr>
          <a:lstStyle/>
          <a:p>
            <a:r>
              <a:rPr lang="en-US" sz="4800" u="sng" dirty="0"/>
              <a:t>Production </a:t>
            </a:r>
            <a:r>
              <a:rPr lang="en-US" sz="4800" u="sng" dirty="0" smtClean="0"/>
              <a:t>Systems: </a:t>
            </a:r>
            <a:br>
              <a:rPr lang="en-US" sz="4800" u="sng" dirty="0" smtClean="0"/>
            </a:br>
            <a:r>
              <a:rPr lang="en-US" sz="4800" dirty="0" smtClean="0"/>
              <a:t>How Will You Grow</a:t>
            </a:r>
            <a:r>
              <a:rPr lang="en-US" sz="4800" dirty="0"/>
              <a:t>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7745505" cy="2286000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sz="9600" b="1" u="sng" dirty="0" smtClean="0"/>
              <a:t>How </a:t>
            </a:r>
            <a:r>
              <a:rPr lang="en-US" sz="9600" b="1" u="sng" dirty="0"/>
              <a:t>will you cool, package, and store the products you produce</a:t>
            </a:r>
            <a:r>
              <a:rPr lang="en-US" sz="9600" b="1" u="sng" dirty="0" smtClean="0"/>
              <a:t>?</a:t>
            </a:r>
          </a:p>
          <a:p>
            <a:pPr marL="0" indent="0" algn="ctr">
              <a:buNone/>
            </a:pPr>
            <a:endParaRPr lang="en-US" sz="9600" dirty="0"/>
          </a:p>
          <a:p>
            <a:r>
              <a:rPr lang="en-US" sz="6800" dirty="0" smtClean="0"/>
              <a:t>Put </a:t>
            </a:r>
            <a:r>
              <a:rPr lang="en-US" sz="6800" dirty="0"/>
              <a:t>into correct cooling temperatures as soon as possible-and keep them there! Watch temperatures of coolers and freezers. </a:t>
            </a:r>
            <a:r>
              <a:rPr lang="en-US" sz="6800" dirty="0" smtClean="0"/>
              <a:t> Some </a:t>
            </a:r>
            <a:r>
              <a:rPr lang="en-US" sz="6800" dirty="0"/>
              <a:t>(dried beans, potatoes) don't need cooling, but need protection from rodents and insects</a:t>
            </a:r>
            <a:r>
              <a:rPr lang="en-US" sz="6800" dirty="0" smtClean="0"/>
              <a:t>.</a:t>
            </a:r>
          </a:p>
          <a:p>
            <a:endParaRPr lang="en-US" sz="6800" dirty="0"/>
          </a:p>
          <a:p>
            <a:r>
              <a:rPr lang="en-US" sz="6800" dirty="0"/>
              <a:t>Packaging needs change according to your marketing system: standard boxes or individual packaging? Your name on package or box-stickers or </a:t>
            </a:r>
            <a:r>
              <a:rPr lang="en-US" sz="6800" dirty="0" smtClean="0"/>
              <a:t>printed</a:t>
            </a:r>
          </a:p>
          <a:p>
            <a:endParaRPr lang="en-US" sz="6800" dirty="0" smtClean="0"/>
          </a:p>
          <a:p>
            <a:r>
              <a:rPr lang="en-US" sz="6800" dirty="0" smtClean="0"/>
              <a:t>Animal </a:t>
            </a:r>
            <a:r>
              <a:rPr lang="en-US" sz="6800" dirty="0"/>
              <a:t>products require an approved processing plant. Some states have mobile units which can come to your farm for a day or more. </a:t>
            </a:r>
            <a:endParaRPr lang="en-US" sz="6800" dirty="0" smtClean="0"/>
          </a:p>
          <a:p>
            <a:endParaRPr lang="en-US" sz="6800" dirty="0" smtClean="0"/>
          </a:p>
          <a:p>
            <a:r>
              <a:rPr lang="en-US" sz="6800" dirty="0" smtClean="0"/>
              <a:t>Depending </a:t>
            </a:r>
            <a:r>
              <a:rPr lang="en-US" sz="6800" dirty="0"/>
              <a:t>on the state and municipality, value added processing such as freezing, dehydrating, making  pickles, jellies, and sauces usually requires a commercial kitchen and sometimes a license from taking a course.</a:t>
            </a:r>
            <a:br>
              <a:rPr lang="en-US" sz="6800" dirty="0"/>
            </a:br>
            <a:endParaRPr lang="en-US" sz="6800" dirty="0"/>
          </a:p>
          <a:p>
            <a:endParaRPr lang="en-US" sz="6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756263" cy="1054250"/>
          </a:xfrm>
        </p:spPr>
        <p:txBody>
          <a:bodyPr>
            <a:normAutofit/>
          </a:bodyPr>
          <a:lstStyle/>
          <a:p>
            <a:r>
              <a:rPr lang="en-US" sz="4900" b="1" u="sng" dirty="0" smtClean="0"/>
              <a:t>Post-Harvest Handling</a:t>
            </a:r>
            <a:endParaRPr lang="en-US" sz="4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15245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2600" u="sng" dirty="0"/>
              <a:t>Someone needs to know about:</a:t>
            </a:r>
            <a:endParaRPr lang="en-US" sz="2600" dirty="0" smtClean="0"/>
          </a:p>
          <a:p>
            <a:endParaRPr lang="en-US" dirty="0"/>
          </a:p>
          <a:p>
            <a:r>
              <a:rPr lang="en-US" dirty="0" smtClean="0"/>
              <a:t>Pesticide </a:t>
            </a:r>
            <a:r>
              <a:rPr lang="en-US" dirty="0"/>
              <a:t>use-Worker Protection Standards. </a:t>
            </a:r>
            <a:r>
              <a:rPr lang="en-US" dirty="0" smtClean="0"/>
              <a:t>(Organic </a:t>
            </a:r>
            <a:r>
              <a:rPr lang="en-US" dirty="0"/>
              <a:t>producers need to follow pesticide label directions too</a:t>
            </a:r>
            <a:r>
              <a:rPr lang="en-US" dirty="0" smtClean="0"/>
              <a:t>.)</a:t>
            </a:r>
          </a:p>
          <a:p>
            <a:r>
              <a:rPr lang="en-US" dirty="0" smtClean="0"/>
              <a:t>Accounting</a:t>
            </a:r>
          </a:p>
          <a:p>
            <a:r>
              <a:rPr lang="en-US" dirty="0" smtClean="0"/>
              <a:t>Information Technology</a:t>
            </a:r>
          </a:p>
          <a:p>
            <a:r>
              <a:rPr lang="en-US" dirty="0" smtClean="0"/>
              <a:t>Food safety</a:t>
            </a:r>
          </a:p>
          <a:p>
            <a:r>
              <a:rPr lang="en-US" dirty="0" smtClean="0"/>
              <a:t>Certification</a:t>
            </a:r>
            <a:r>
              <a:rPr lang="en-US" dirty="0"/>
              <a:t>, if </a:t>
            </a:r>
            <a:r>
              <a:rPr lang="en-US" dirty="0" smtClean="0"/>
              <a:t>organic</a:t>
            </a:r>
          </a:p>
          <a:p>
            <a:r>
              <a:rPr lang="en-US" dirty="0" smtClean="0"/>
              <a:t>Legal issues-succession of the business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u="sng" dirty="0"/>
              <a:t>Knowledge </a:t>
            </a:r>
            <a:r>
              <a:rPr lang="en-US" u="sng" dirty="0" smtClean="0"/>
              <a:t>Needed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68585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000" u="sng" dirty="0" smtClean="0"/>
              <a:t>Farming </a:t>
            </a:r>
            <a:r>
              <a:rPr lang="en-US" sz="3000" u="sng" dirty="0"/>
              <a:t>isn't what it used to </a:t>
            </a:r>
            <a:r>
              <a:rPr lang="en-US" sz="3000" u="sng" dirty="0" smtClean="0"/>
              <a:t>be</a:t>
            </a:r>
          </a:p>
          <a:p>
            <a:pPr marL="0" indent="0" algn="ctr">
              <a:buNone/>
            </a:pPr>
            <a:endParaRPr lang="en-US" sz="3000" dirty="0"/>
          </a:p>
          <a:p>
            <a:r>
              <a:rPr lang="en-US" dirty="0" smtClean="0"/>
              <a:t>Big </a:t>
            </a:r>
            <a:r>
              <a:rPr lang="en-US" dirty="0"/>
              <a:t>farms have a department, or at least a professional person, to do what small farmers have to do themselves: production, human resources, food safety, .  </a:t>
            </a:r>
            <a:endParaRPr lang="en-US" u="sng" dirty="0"/>
          </a:p>
          <a:p>
            <a:r>
              <a:rPr lang="en-US" dirty="0" smtClean="0"/>
              <a:t>Production </a:t>
            </a:r>
            <a:r>
              <a:rPr lang="en-US" dirty="0"/>
              <a:t>is constantly changing. To keep up  use dependable sources: </a:t>
            </a:r>
          </a:p>
          <a:p>
            <a:pPr lvl="1"/>
            <a:r>
              <a:rPr lang="en-US" dirty="0" smtClean="0"/>
              <a:t>North-South </a:t>
            </a:r>
            <a:r>
              <a:rPr lang="en-US" dirty="0"/>
              <a:t>Institute programs   </a:t>
            </a:r>
            <a:endParaRPr lang="en-US" dirty="0" smtClean="0"/>
          </a:p>
          <a:p>
            <a:pPr lvl="1"/>
            <a:r>
              <a:rPr lang="en-US" dirty="0" smtClean="0"/>
              <a:t>University </a:t>
            </a:r>
            <a:r>
              <a:rPr lang="en-US" dirty="0"/>
              <a:t>Extension and Research-websites; </a:t>
            </a:r>
            <a:r>
              <a:rPr lang="en-US" dirty="0" smtClean="0"/>
              <a:t>Extension.org</a:t>
            </a:r>
            <a:endParaRPr lang="en-US" dirty="0"/>
          </a:p>
          <a:p>
            <a:pPr lvl="1"/>
            <a:r>
              <a:rPr lang="en-US" dirty="0" smtClean="0"/>
              <a:t>NCAT</a:t>
            </a:r>
            <a:r>
              <a:rPr lang="en-US" dirty="0"/>
              <a:t>: </a:t>
            </a:r>
            <a:r>
              <a:rPr lang="en-US" dirty="0" smtClean="0"/>
              <a:t>ATTRA</a:t>
            </a:r>
            <a:endParaRPr lang="en-US" dirty="0"/>
          </a:p>
          <a:p>
            <a:pPr lvl="1"/>
            <a:r>
              <a:rPr lang="en-US" dirty="0" smtClean="0"/>
              <a:t>Trade magazines</a:t>
            </a:r>
            <a:endParaRPr lang="en-US" dirty="0"/>
          </a:p>
          <a:p>
            <a:pPr lvl="1"/>
            <a:r>
              <a:rPr lang="en-US" dirty="0" smtClean="0"/>
              <a:t>Company </a:t>
            </a:r>
            <a:r>
              <a:rPr lang="en-US" dirty="0"/>
              <a:t>reps-but they are selling their products!</a:t>
            </a:r>
            <a:br>
              <a:rPr lang="en-US" dirty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Knowledge </a:t>
            </a:r>
            <a:r>
              <a:rPr lang="en-US" u="sng" dirty="0" smtClean="0"/>
              <a:t> is Needed: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209800"/>
            <a:ext cx="7745505" cy="4648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Nancy Roe is originally from western Pennsylvania, but has lived in many parts of the country-and prefers the warmer ones. She has B.S. and M.S. degrees in Horticulture from the University of Arizona and a Ph.D. in Vegetable Crops from the University of Florida. She has worked for Texas A&amp;M University and for greenhouse vegetable operations in Texas and Arizona. For 12 years, she and her husband, Charlie, owned a pick-your-own vineyard and berry and fruit orchard and a native plant nursery in Texas. For 11 years, they have owned Farming Systems Research in Boynton Beach. This small farm raises vegetables for sale through a 400 member CSA and to local restaurants, and conducts research in sustainable agriculture.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Nancy Roe has B.S. and M.S. degrees in Horticulture from the University of Arizona and a Ph.D. in Vegetable Crops from the University of Florida. For 11 years, she and her husband have owned Farming Systems Research, a small farm which raises vegetables for sale through a 400 member CSA and to local restaurants, and conducts research in sustainable agriculture.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457200"/>
            <a:ext cx="8746863" cy="1219200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Nancy Roe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Farming Systems Research, </a:t>
            </a:r>
            <a:r>
              <a:rPr lang="en-US" sz="2000" dirty="0" smtClean="0">
                <a:solidFill>
                  <a:schemeClr val="tx1"/>
                </a:solidFill>
              </a:rPr>
              <a:t>Inc. P.O</a:t>
            </a:r>
            <a:r>
              <a:rPr lang="en-US" sz="2000" dirty="0">
                <a:solidFill>
                  <a:schemeClr val="tx1"/>
                </a:solidFill>
              </a:rPr>
              <a:t>. Box </a:t>
            </a:r>
            <a:r>
              <a:rPr lang="en-US" sz="2000" dirty="0" smtClean="0">
                <a:solidFill>
                  <a:schemeClr val="tx1"/>
                </a:solidFill>
              </a:rPr>
              <a:t>741112 Boynton </a:t>
            </a:r>
            <a:r>
              <a:rPr lang="en-US" sz="2000" dirty="0">
                <a:solidFill>
                  <a:schemeClr val="tx1"/>
                </a:solidFill>
              </a:rPr>
              <a:t>Beach, FL 33474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561-638-2755 </a:t>
            </a:r>
            <a:r>
              <a:rPr lang="en-US" sz="2000" dirty="0" err="1">
                <a:solidFill>
                  <a:schemeClr val="tx1"/>
                </a:solidFill>
              </a:rPr>
              <a:t>ph</a:t>
            </a:r>
            <a:r>
              <a:rPr lang="en-US" sz="2000" dirty="0">
                <a:solidFill>
                  <a:schemeClr val="tx1"/>
                </a:solidFill>
              </a:rPr>
              <a:t> and FAX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Email: ner@bellsouth.net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Website: www.veggies4u.com</a:t>
            </a:r>
            <a:r>
              <a:rPr lang="en-US" sz="1800" b="1" dirty="0"/>
              <a:t/>
            </a:r>
            <a:br>
              <a:rPr lang="en-US" sz="1800" b="1" dirty="0"/>
            </a:b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723002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2438400"/>
            <a:ext cx="7745505" cy="38778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It's important to be realistic about this because it affects the decisions you </a:t>
            </a:r>
            <a:r>
              <a:rPr lang="en-US" dirty="0" smtClean="0"/>
              <a:t>make.</a:t>
            </a:r>
          </a:p>
          <a:p>
            <a:r>
              <a:rPr lang="en-US" dirty="0" smtClean="0"/>
              <a:t>Make </a:t>
            </a:r>
            <a:r>
              <a:rPr lang="en-US" dirty="0"/>
              <a:t>money-make a profit (assumed for this </a:t>
            </a:r>
            <a:r>
              <a:rPr lang="en-US" dirty="0" smtClean="0"/>
              <a:t>talk)</a:t>
            </a:r>
          </a:p>
          <a:p>
            <a:r>
              <a:rPr lang="en-US" dirty="0" smtClean="0"/>
              <a:t>Pass </a:t>
            </a:r>
            <a:r>
              <a:rPr lang="en-US" dirty="0"/>
              <a:t>something on to your </a:t>
            </a:r>
            <a:r>
              <a:rPr lang="en-US" dirty="0" smtClean="0"/>
              <a:t>children</a:t>
            </a:r>
          </a:p>
          <a:p>
            <a:r>
              <a:rPr lang="en-US" dirty="0" smtClean="0"/>
              <a:t>Tax </a:t>
            </a:r>
            <a:r>
              <a:rPr lang="en-US" dirty="0"/>
              <a:t>deduction </a:t>
            </a:r>
            <a:endParaRPr lang="en-US" dirty="0" smtClean="0"/>
          </a:p>
          <a:p>
            <a:r>
              <a:rPr lang="en-US" dirty="0" smtClean="0"/>
              <a:t>Want </a:t>
            </a:r>
            <a:r>
              <a:rPr lang="en-US" dirty="0"/>
              <a:t>to have something to do-usually retired </a:t>
            </a:r>
            <a:r>
              <a:rPr lang="en-US" dirty="0" smtClean="0"/>
              <a:t>people</a:t>
            </a:r>
          </a:p>
          <a:p>
            <a:r>
              <a:rPr lang="en-US" dirty="0" smtClean="0"/>
              <a:t>Provide </a:t>
            </a:r>
            <a:r>
              <a:rPr lang="en-US" dirty="0"/>
              <a:t>food to your community-can be </a:t>
            </a:r>
            <a:r>
              <a:rPr lang="en-US" dirty="0" smtClean="0"/>
              <a:t>non-profit</a:t>
            </a:r>
          </a:p>
          <a:p>
            <a:r>
              <a:rPr lang="en-US" dirty="0" smtClean="0"/>
              <a:t>Educate </a:t>
            </a:r>
            <a:r>
              <a:rPr lang="en-US" dirty="0"/>
              <a:t>people about farming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56263" cy="1054250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Farm </a:t>
            </a:r>
            <a:r>
              <a:rPr lang="en-US" u="sng" dirty="0" smtClean="0"/>
              <a:t>Goals</a:t>
            </a:r>
            <a:r>
              <a:rPr lang="en-US" u="sng" dirty="0"/>
              <a:t>: Why A</a:t>
            </a:r>
            <a:r>
              <a:rPr lang="en-US" u="sng" dirty="0" smtClean="0"/>
              <a:t>re </a:t>
            </a:r>
            <a:r>
              <a:rPr lang="en-US" u="sng" dirty="0"/>
              <a:t>Y</a:t>
            </a:r>
            <a:r>
              <a:rPr lang="en-US" u="sng" dirty="0" smtClean="0"/>
              <a:t>ou Farming</a:t>
            </a:r>
            <a:r>
              <a:rPr lang="en-US" u="sng" dirty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33600"/>
            <a:ext cx="7745505" cy="3877815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dirty="0"/>
              <a:t>How </a:t>
            </a:r>
            <a:r>
              <a:rPr lang="en-US" b="1" u="sng" dirty="0" smtClean="0"/>
              <a:t>Will You Fund </a:t>
            </a:r>
            <a:r>
              <a:rPr lang="en-US" b="1" u="sng" dirty="0"/>
              <a:t>the </a:t>
            </a:r>
            <a:r>
              <a:rPr lang="en-US" b="1" u="sng" dirty="0" smtClean="0"/>
              <a:t>Farm</a:t>
            </a:r>
            <a:r>
              <a:rPr lang="en-US" b="1" u="sng" dirty="0"/>
              <a:t>?</a:t>
            </a:r>
            <a:r>
              <a:rPr lang="en-US" b="1" dirty="0"/>
              <a:t> </a:t>
            </a:r>
            <a:endParaRPr lang="en-US" b="1" dirty="0" smtClean="0"/>
          </a:p>
          <a:p>
            <a:pPr marL="0" indent="0" algn="ctr">
              <a:buNone/>
            </a:pPr>
            <a:endParaRPr lang="en-US" dirty="0"/>
          </a:p>
          <a:p>
            <a:r>
              <a:rPr lang="en-US" sz="2200" dirty="0" smtClean="0"/>
              <a:t>Your </a:t>
            </a:r>
            <a:r>
              <a:rPr lang="en-US" sz="2200" dirty="0"/>
              <a:t>personal money-start </a:t>
            </a:r>
            <a:r>
              <a:rPr lang="en-US" sz="2200" dirty="0" smtClean="0"/>
              <a:t>small</a:t>
            </a:r>
          </a:p>
          <a:p>
            <a:r>
              <a:rPr lang="en-US" sz="2200" dirty="0" smtClean="0"/>
              <a:t>Loans </a:t>
            </a:r>
            <a:r>
              <a:rPr lang="en-US" sz="2200" dirty="0"/>
              <a:t>(or grants) from friends or family-put in writing if </a:t>
            </a:r>
            <a:r>
              <a:rPr lang="en-US" sz="2200" dirty="0" smtClean="0"/>
              <a:t>loan</a:t>
            </a:r>
          </a:p>
          <a:p>
            <a:r>
              <a:rPr lang="en-US" sz="2200" dirty="0" smtClean="0"/>
              <a:t>Government loans</a:t>
            </a:r>
          </a:p>
          <a:p>
            <a:r>
              <a:rPr lang="en-US" sz="2200" dirty="0" smtClean="0"/>
              <a:t>Bank </a:t>
            </a:r>
            <a:r>
              <a:rPr lang="en-US" sz="2200" dirty="0"/>
              <a:t>or Farm credit loans </a:t>
            </a:r>
            <a:endParaRPr lang="en-US" sz="2200" dirty="0" smtClean="0"/>
          </a:p>
          <a:p>
            <a:r>
              <a:rPr lang="en-US" sz="2200" dirty="0" smtClean="0"/>
              <a:t>Crowd </a:t>
            </a:r>
            <a:r>
              <a:rPr lang="en-US" sz="2200" dirty="0"/>
              <a:t>funding-probably just for a specific project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56263" cy="1054250"/>
          </a:xfrm>
        </p:spPr>
        <p:txBody>
          <a:bodyPr>
            <a:normAutofit/>
          </a:bodyPr>
          <a:lstStyle/>
          <a:p>
            <a:r>
              <a:rPr lang="en-US" sz="4800" b="1" u="sng" dirty="0"/>
              <a:t>Farm </a:t>
            </a:r>
            <a:r>
              <a:rPr lang="en-US" sz="4800" b="1" u="sng" dirty="0" smtClean="0"/>
              <a:t>Capital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2800" u="sng" dirty="0"/>
              <a:t>Consider: </a:t>
            </a:r>
            <a:endParaRPr lang="en-US" sz="2800" u="sng" dirty="0" smtClean="0"/>
          </a:p>
          <a:p>
            <a:pPr marL="0" indent="0" algn="ctr">
              <a:buNone/>
            </a:pPr>
            <a:endParaRPr lang="en-US" sz="2800" dirty="0"/>
          </a:p>
          <a:p>
            <a:r>
              <a:rPr lang="en-US" sz="2600" dirty="0" smtClean="0"/>
              <a:t>If </a:t>
            </a:r>
            <a:r>
              <a:rPr lang="en-US" sz="2600" dirty="0"/>
              <a:t>you want to make money, </a:t>
            </a:r>
            <a:r>
              <a:rPr lang="en-US" sz="2600" dirty="0" smtClean="0"/>
              <a:t>answer </a:t>
            </a:r>
            <a:r>
              <a:rPr lang="en-US" sz="2600" dirty="0"/>
              <a:t>this question before you start </a:t>
            </a:r>
            <a:r>
              <a:rPr lang="en-US" sz="2600" dirty="0" smtClean="0"/>
              <a:t>farming.</a:t>
            </a:r>
          </a:p>
          <a:p>
            <a:r>
              <a:rPr lang="en-US" sz="2600" dirty="0" smtClean="0"/>
              <a:t>Is </a:t>
            </a:r>
            <a:r>
              <a:rPr lang="en-US" sz="2600" dirty="0"/>
              <a:t>your farm near centers of population? Most aren't </a:t>
            </a:r>
            <a:endParaRPr lang="en-US" sz="2600" dirty="0" smtClean="0"/>
          </a:p>
          <a:p>
            <a:r>
              <a:rPr lang="en-US" sz="2600" dirty="0" smtClean="0"/>
              <a:t>Will </a:t>
            </a:r>
            <a:r>
              <a:rPr lang="en-US" sz="2600" dirty="0"/>
              <a:t>you use retail or wholesale methods? Retail generally pays higher prices but costs are higher, too. </a:t>
            </a:r>
            <a:endParaRPr lang="en-US" sz="2600" dirty="0" smtClean="0"/>
          </a:p>
          <a:p>
            <a:r>
              <a:rPr lang="en-US" sz="2600" dirty="0" smtClean="0"/>
              <a:t>How </a:t>
            </a:r>
            <a:r>
              <a:rPr lang="en-US" sz="2600" dirty="0"/>
              <a:t>do you set prices? Figure out how much it costs you to produce it. And you may not have a chance in wholesale markets-brokers may pay the current price. </a:t>
            </a:r>
            <a:endParaRPr lang="en-US" sz="2600" dirty="0" smtClean="0"/>
          </a:p>
          <a:p>
            <a:r>
              <a:rPr lang="en-US" sz="2600" dirty="0" smtClean="0"/>
              <a:t>For </a:t>
            </a:r>
            <a:r>
              <a:rPr lang="en-US" sz="2600" dirty="0"/>
              <a:t>restaurants, etc., we look at the USDA AMS and add a little. Sometimes we </a:t>
            </a:r>
            <a:r>
              <a:rPr lang="en-US" sz="2600" dirty="0" smtClean="0"/>
              <a:t>even ask </a:t>
            </a:r>
            <a:r>
              <a:rPr lang="en-US" sz="2600" dirty="0"/>
              <a:t>a buyer.  </a:t>
            </a:r>
          </a:p>
          <a:p>
            <a:r>
              <a:rPr lang="en-US" sz="2600" dirty="0" smtClean="0"/>
              <a:t>If you’re </a:t>
            </a:r>
            <a:r>
              <a:rPr lang="en-US" sz="2600" dirty="0"/>
              <a:t>a non-profit, or you don't need to make money, please don't sell too cheaply in markets so that farmers who are trying to make a living can't get a fair </a:t>
            </a:r>
            <a:r>
              <a:rPr lang="en-US" sz="2600" dirty="0" smtClean="0"/>
              <a:t>price.</a:t>
            </a:r>
          </a:p>
          <a:p>
            <a:r>
              <a:rPr lang="en-US" sz="2600" dirty="0" smtClean="0"/>
              <a:t>To </a:t>
            </a:r>
            <a:r>
              <a:rPr lang="en-US" sz="2600" dirty="0"/>
              <a:t>keep customers, build a reputation for quality and be dependable and "on </a:t>
            </a:r>
            <a:r>
              <a:rPr lang="en-US" sz="2600" dirty="0" smtClean="0"/>
              <a:t>call“  for tomato </a:t>
            </a:r>
            <a:r>
              <a:rPr lang="en-US" sz="2600" dirty="0"/>
              <a:t>emergencies.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06562"/>
          </a:xfrm>
        </p:spPr>
        <p:txBody>
          <a:bodyPr>
            <a:normAutofit/>
          </a:bodyPr>
          <a:lstStyle/>
          <a:p>
            <a:r>
              <a:rPr lang="en-US" sz="4800" u="sng" dirty="0"/>
              <a:t>Sales: </a:t>
            </a:r>
            <a:r>
              <a:rPr lang="en-US" sz="4800" u="sng" dirty="0" smtClean="0"/>
              <a:t>How </a:t>
            </a:r>
            <a:r>
              <a:rPr lang="en-US" sz="4800" u="sng" dirty="0"/>
              <a:t>and </a:t>
            </a:r>
            <a:r>
              <a:rPr lang="en-US" sz="4800" u="sng" dirty="0" smtClean="0"/>
              <a:t>Where </a:t>
            </a:r>
            <a:r>
              <a:rPr lang="en-US" sz="4800" u="sng" dirty="0"/>
              <a:t>W</a:t>
            </a:r>
            <a:r>
              <a:rPr lang="en-US" sz="4800" u="sng" dirty="0" smtClean="0"/>
              <a:t>ill You </a:t>
            </a:r>
            <a:r>
              <a:rPr lang="en-US" sz="4800" u="sng" dirty="0"/>
              <a:t>S</a:t>
            </a:r>
            <a:r>
              <a:rPr lang="en-US" sz="4800" u="sng" dirty="0" smtClean="0"/>
              <a:t>ell </a:t>
            </a:r>
            <a:r>
              <a:rPr lang="en-US" sz="4800" u="sng" dirty="0"/>
              <a:t>W</a:t>
            </a:r>
            <a:r>
              <a:rPr lang="en-US" sz="4800" u="sng" dirty="0" smtClean="0"/>
              <a:t>hat </a:t>
            </a:r>
            <a:r>
              <a:rPr lang="en-US" sz="4800" u="sng" dirty="0"/>
              <a:t>Y</a:t>
            </a:r>
            <a:r>
              <a:rPr lang="en-US" sz="4800" u="sng" dirty="0" smtClean="0"/>
              <a:t>ou </a:t>
            </a:r>
            <a:r>
              <a:rPr lang="en-US" sz="4800" u="sng" dirty="0"/>
              <a:t>G</a:t>
            </a:r>
            <a:r>
              <a:rPr lang="en-US" sz="4800" u="sng" dirty="0" smtClean="0"/>
              <a:t>row</a:t>
            </a:r>
            <a:r>
              <a:rPr lang="en-US" sz="4800" u="sng" dirty="0"/>
              <a:t>? </a:t>
            </a:r>
            <a:r>
              <a:rPr lang="en-US" sz="4800" u="sng" dirty="0" smtClean="0"/>
              <a:t>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45505" cy="463981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2800" u="sng" dirty="0" smtClean="0"/>
              <a:t>Choices</a:t>
            </a:r>
            <a:r>
              <a:rPr lang="en-US" sz="2800" u="sng" dirty="0"/>
              <a:t>: </a:t>
            </a:r>
            <a:endParaRPr lang="en-US" sz="2800" dirty="0" smtClean="0"/>
          </a:p>
          <a:p>
            <a:r>
              <a:rPr lang="en-US" dirty="0" smtClean="0"/>
              <a:t>Contracts-the </a:t>
            </a:r>
            <a:r>
              <a:rPr lang="en-US" dirty="0"/>
              <a:t>price stays the same, which could be good or bad</a:t>
            </a:r>
            <a:br>
              <a:rPr lang="en-US" dirty="0"/>
            </a:br>
            <a:r>
              <a:rPr lang="en-US" dirty="0"/>
              <a:t>Brokers-Farms to </a:t>
            </a:r>
            <a:r>
              <a:rPr lang="en-US" dirty="0" smtClean="0"/>
              <a:t>chefs</a:t>
            </a:r>
          </a:p>
          <a:p>
            <a:r>
              <a:rPr lang="en-US" dirty="0" smtClean="0"/>
              <a:t>Food </a:t>
            </a:r>
            <a:r>
              <a:rPr lang="en-US" dirty="0"/>
              <a:t>hubs: cooperatives or other structures. </a:t>
            </a:r>
            <a:endParaRPr lang="en-US" dirty="0" smtClean="0"/>
          </a:p>
          <a:p>
            <a:r>
              <a:rPr lang="en-US" dirty="0" smtClean="0"/>
              <a:t>On-farm </a:t>
            </a:r>
            <a:r>
              <a:rPr lang="en-US" dirty="0"/>
              <a:t>markets-Since they are on the farm, they are usually in a rural area. Is there enough traffic to sell? </a:t>
            </a:r>
            <a:endParaRPr lang="en-US" dirty="0" smtClean="0"/>
          </a:p>
          <a:p>
            <a:r>
              <a:rPr lang="en-US" dirty="0" smtClean="0"/>
              <a:t>Farmers</a:t>
            </a:r>
            <a:r>
              <a:rPr lang="en-US" dirty="0"/>
              <a:t>' Markets-Lots of prep and clean up and is difficult to know how much to take with you each time. Some require liability </a:t>
            </a:r>
            <a:r>
              <a:rPr lang="en-US" dirty="0" smtClean="0"/>
              <a:t>insurance.</a:t>
            </a:r>
          </a:p>
          <a:p>
            <a:r>
              <a:rPr lang="en-US" dirty="0" smtClean="0"/>
              <a:t>Community </a:t>
            </a:r>
            <a:r>
              <a:rPr lang="en-US" dirty="0"/>
              <a:t>Supported Agriculture-It is easier to plan with generally not as much waste. However it requires a lot of customer service time and is less popular than it used to </a:t>
            </a:r>
            <a:r>
              <a:rPr lang="en-US" dirty="0" smtClean="0"/>
              <a:t>be.</a:t>
            </a:r>
          </a:p>
          <a:p>
            <a:r>
              <a:rPr lang="en-US" dirty="0" smtClean="0"/>
              <a:t>Grocery </a:t>
            </a:r>
            <a:r>
              <a:rPr lang="en-US" dirty="0"/>
              <a:t>stores-Food Safety </a:t>
            </a:r>
            <a:r>
              <a:rPr lang="en-US" dirty="0" smtClean="0"/>
              <a:t>Audit</a:t>
            </a:r>
          </a:p>
          <a:p>
            <a:r>
              <a:rPr lang="en-US" dirty="0" smtClean="0"/>
              <a:t>Restaurant </a:t>
            </a:r>
            <a:r>
              <a:rPr lang="en-US" dirty="0"/>
              <a:t>sales-farm location important. Some require liability insurance. </a:t>
            </a:r>
            <a:endParaRPr lang="en-US" dirty="0" smtClean="0"/>
          </a:p>
          <a:p>
            <a:r>
              <a:rPr lang="en-US" dirty="0" smtClean="0"/>
              <a:t>Sales </a:t>
            </a:r>
            <a:r>
              <a:rPr lang="en-US" dirty="0"/>
              <a:t>to schools and/or other institutions-Food Safety Audit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56263" cy="710006"/>
          </a:xfrm>
        </p:spPr>
        <p:txBody>
          <a:bodyPr>
            <a:noAutofit/>
          </a:bodyPr>
          <a:lstStyle/>
          <a:p>
            <a:r>
              <a:rPr lang="en-US" sz="4400" u="sng" dirty="0"/>
              <a:t>Sales: How and Where Will You Sell What You Grow?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745505" cy="4419600"/>
          </a:xfrm>
        </p:spPr>
        <p:txBody>
          <a:bodyPr>
            <a:normAutofit fontScale="40000" lnSpcReduction="20000"/>
          </a:bodyPr>
          <a:lstStyle/>
          <a:p>
            <a:r>
              <a:rPr lang="en-US" sz="5100" dirty="0"/>
              <a:t>Will you produce vegetables, grains, hay, livestock, small fruit, tree </a:t>
            </a:r>
            <a:r>
              <a:rPr lang="en-US" sz="5100" dirty="0" smtClean="0"/>
              <a:t>fruit?</a:t>
            </a:r>
            <a:endParaRPr lang="en-US" sz="5100" u="sng" dirty="0"/>
          </a:p>
          <a:p>
            <a:pPr lvl="1"/>
            <a:r>
              <a:rPr lang="en-US" sz="5100" dirty="0" smtClean="0"/>
              <a:t>It </a:t>
            </a:r>
            <a:r>
              <a:rPr lang="en-US" sz="5100" dirty="0"/>
              <a:t>depends on the climate and soil, and how you are selling the products. If you are producing livestock with edible crops, they must be separated for food safety reasons. </a:t>
            </a:r>
            <a:endParaRPr lang="en-US" sz="5100" dirty="0" smtClean="0"/>
          </a:p>
          <a:p>
            <a:pPr marL="0" indent="0">
              <a:buNone/>
            </a:pPr>
            <a:endParaRPr lang="en-US" sz="5100" dirty="0" smtClean="0"/>
          </a:p>
          <a:p>
            <a:r>
              <a:rPr lang="en-US" sz="5100" dirty="0" smtClean="0"/>
              <a:t>Factory </a:t>
            </a:r>
            <a:r>
              <a:rPr lang="en-US" sz="5100" dirty="0"/>
              <a:t>farms are </a:t>
            </a:r>
            <a:r>
              <a:rPr lang="en-US" sz="5100" dirty="0" smtClean="0"/>
              <a:t>criticized, </a:t>
            </a:r>
            <a:r>
              <a:rPr lang="en-US" sz="5100" dirty="0"/>
              <a:t>but producing fewer products in large quantities </a:t>
            </a:r>
            <a:r>
              <a:rPr lang="en-US" sz="5100" dirty="0" smtClean="0"/>
              <a:t>IS </a:t>
            </a:r>
            <a:r>
              <a:rPr lang="en-US" sz="5100" dirty="0"/>
              <a:t>more efficient. If you are marketing retail-through a CSA or On-Farm Market or Farmers' Market-you need variety. So, you must  produce more products or work with other small farms.  </a:t>
            </a:r>
            <a:br>
              <a:rPr lang="en-US" sz="5100" dirty="0"/>
            </a:br>
            <a:endParaRPr lang="en-US" sz="5100" dirty="0" smtClean="0"/>
          </a:p>
          <a:p>
            <a:r>
              <a:rPr lang="en-US" sz="5100" dirty="0" smtClean="0"/>
              <a:t>Don't </a:t>
            </a:r>
            <a:r>
              <a:rPr lang="en-US" sz="5100" dirty="0"/>
              <a:t>fall for </a:t>
            </a:r>
            <a:r>
              <a:rPr lang="en-US" sz="5100" dirty="0" smtClean="0"/>
              <a:t>fads like expensive </a:t>
            </a:r>
            <a:r>
              <a:rPr lang="en-US" sz="5100" dirty="0"/>
              <a:t>hydroponic systems, </a:t>
            </a:r>
            <a:r>
              <a:rPr lang="en-US" sz="5100" dirty="0" smtClean="0"/>
              <a:t>emus</a:t>
            </a:r>
            <a:br>
              <a:rPr lang="en-US" sz="5100" dirty="0" smtClean="0"/>
            </a:br>
            <a:endParaRPr lang="en-US" sz="5100" dirty="0"/>
          </a:p>
          <a:p>
            <a:r>
              <a:rPr lang="en-US" sz="5100" dirty="0"/>
              <a:t>Additional income: value </a:t>
            </a:r>
            <a:r>
              <a:rPr lang="en-US" sz="5100" dirty="0" smtClean="0"/>
              <a:t>added products, </a:t>
            </a:r>
            <a:r>
              <a:rPr lang="en-US" sz="5100" dirty="0" err="1"/>
              <a:t>agritourism</a:t>
            </a:r>
            <a:r>
              <a:rPr lang="en-US" dirty="0"/>
              <a:t/>
            </a:r>
            <a:br>
              <a:rPr lang="en-US" dirty="0"/>
            </a:br>
            <a:r>
              <a:rPr lang="en-US" u="sng" dirty="0"/>
              <a:t/>
            </a:r>
            <a:br>
              <a:rPr lang="en-US" u="sng" dirty="0"/>
            </a:b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756263" cy="1054250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Production: What </a:t>
            </a:r>
            <a:r>
              <a:rPr lang="en-US" u="sng" dirty="0" smtClean="0"/>
              <a:t>Will </a:t>
            </a:r>
            <a:r>
              <a:rPr lang="en-US" u="sng" dirty="0"/>
              <a:t>Y</a:t>
            </a:r>
            <a:r>
              <a:rPr lang="en-US" u="sng" dirty="0" smtClean="0"/>
              <a:t>ou </a:t>
            </a:r>
            <a:r>
              <a:rPr lang="en-US" u="sng" dirty="0"/>
              <a:t>G</a:t>
            </a:r>
            <a:r>
              <a:rPr lang="en-US" u="sng" dirty="0" smtClean="0"/>
              <a:t>row</a:t>
            </a:r>
            <a:r>
              <a:rPr lang="en-US" u="sng" dirty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u="sng" dirty="0"/>
              <a:t>Who will do the work</a:t>
            </a:r>
            <a:r>
              <a:rPr lang="en-US" sz="2600" u="sng" dirty="0" smtClean="0"/>
              <a:t>?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sz="2200" dirty="0" smtClean="0"/>
              <a:t>You </a:t>
            </a:r>
            <a:r>
              <a:rPr lang="en-US" sz="2200" dirty="0"/>
              <a:t>and your family-do you have the </a:t>
            </a:r>
            <a:r>
              <a:rPr lang="en-US" sz="2200" dirty="0" smtClean="0"/>
              <a:t>skills, knowledge, and physical ability?</a:t>
            </a:r>
            <a:endParaRPr lang="en-US" sz="2200" dirty="0"/>
          </a:p>
          <a:p>
            <a:r>
              <a:rPr lang="en-US" sz="2200" dirty="0" smtClean="0"/>
              <a:t>Hired </a:t>
            </a:r>
            <a:r>
              <a:rPr lang="en-US" sz="2200" dirty="0"/>
              <a:t>workers: full time, part time, seasonal? </a:t>
            </a:r>
            <a:r>
              <a:rPr lang="en-US" sz="2200" dirty="0" smtClean="0"/>
              <a:t>Are they available in your area?</a:t>
            </a:r>
          </a:p>
          <a:p>
            <a:r>
              <a:rPr lang="en-US" sz="2200" dirty="0" smtClean="0"/>
              <a:t>Volunteers-usually </a:t>
            </a:r>
            <a:r>
              <a:rPr lang="en-US" sz="2200" dirty="0"/>
              <a:t>with CSA </a:t>
            </a:r>
            <a:r>
              <a:rPr lang="en-US" sz="2200" dirty="0" smtClean="0"/>
              <a:t>farms</a:t>
            </a:r>
          </a:p>
          <a:p>
            <a:r>
              <a:rPr lang="en-US" sz="2200" dirty="0" smtClean="0"/>
              <a:t>A non-profit </a:t>
            </a:r>
            <a:r>
              <a:rPr lang="en-US" sz="2200" dirty="0"/>
              <a:t>organization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56263" cy="1054250"/>
          </a:xfrm>
        </p:spPr>
        <p:txBody>
          <a:bodyPr>
            <a:normAutofit/>
          </a:bodyPr>
          <a:lstStyle/>
          <a:p>
            <a:r>
              <a:rPr lang="en-US" sz="4800" u="sng" dirty="0"/>
              <a:t>Field and </a:t>
            </a:r>
            <a:r>
              <a:rPr lang="en-US" sz="4800" u="sng" dirty="0" smtClean="0"/>
              <a:t>Packing Labor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068763"/>
          </a:xfrm>
        </p:spPr>
        <p:txBody>
          <a:bodyPr/>
          <a:lstStyle/>
          <a:p>
            <a:pPr marL="0" indent="0" algn="ctr">
              <a:buNone/>
            </a:pPr>
            <a:r>
              <a:rPr lang="en-US" u="sng" dirty="0"/>
              <a:t>Who will do the bookkeeping, customer service, and the marketing?</a:t>
            </a:r>
            <a:endParaRPr lang="en-US" dirty="0" smtClean="0"/>
          </a:p>
          <a:p>
            <a:endParaRPr lang="en-US" dirty="0"/>
          </a:p>
          <a:p>
            <a:r>
              <a:rPr lang="en-US" sz="2200" dirty="0" smtClean="0"/>
              <a:t>Your family</a:t>
            </a:r>
          </a:p>
          <a:p>
            <a:r>
              <a:rPr lang="en-US" sz="2200" dirty="0" smtClean="0"/>
              <a:t>Your employees</a:t>
            </a:r>
          </a:p>
          <a:p>
            <a:r>
              <a:rPr lang="en-US" sz="2200" dirty="0" smtClean="0"/>
              <a:t>Outside accounting </a:t>
            </a:r>
            <a:r>
              <a:rPr lang="en-US" sz="2200" dirty="0"/>
              <a:t>or marketing firms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en-US" sz="4800" u="sng" dirty="0"/>
              <a:t>Administrative </a:t>
            </a:r>
            <a:r>
              <a:rPr lang="en-US" sz="4800" u="sng" dirty="0" smtClean="0"/>
              <a:t>Work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503</TotalTime>
  <Words>1253</Words>
  <Application>Microsoft Office PowerPoint</Application>
  <PresentationFormat>On-screen Show (4:3)</PresentationFormat>
  <Paragraphs>125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Hardcover</vt:lpstr>
      <vt:lpstr>What Beginning Farmers Need to Know</vt:lpstr>
      <vt:lpstr>Nancy Roe Farming Systems Research, Inc. P.O. Box 741112 Boynton Beach, FL 33474 561-638-2755 ph and FAX Email: ner@bellsouth.net Website: www.veggies4u.com </vt:lpstr>
      <vt:lpstr>Farm Goals: Why Are You Farming?</vt:lpstr>
      <vt:lpstr>Farm Capital</vt:lpstr>
      <vt:lpstr>Sales: How and Where Will You Sell What You Grow?  </vt:lpstr>
      <vt:lpstr>Sales: How and Where Will You Sell What You Grow? </vt:lpstr>
      <vt:lpstr>Production: What Will You Grow?</vt:lpstr>
      <vt:lpstr>Field and Packing Labor</vt:lpstr>
      <vt:lpstr>Administrative Work</vt:lpstr>
      <vt:lpstr>Marketing</vt:lpstr>
      <vt:lpstr>Local Infrastructure</vt:lpstr>
      <vt:lpstr>Production Systems:  How Will You Grow? </vt:lpstr>
      <vt:lpstr>Post-Harvest Handling</vt:lpstr>
      <vt:lpstr>Knowledge Needed</vt:lpstr>
      <vt:lpstr>Knowledge  is Needed: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 goals: Why are you farming?</dc:title>
  <dc:creator>Nancy</dc:creator>
  <cp:lastModifiedBy>Sunshine5151</cp:lastModifiedBy>
  <cp:revision>34</cp:revision>
  <dcterms:created xsi:type="dcterms:W3CDTF">2017-01-17T20:59:51Z</dcterms:created>
  <dcterms:modified xsi:type="dcterms:W3CDTF">2017-01-24T23:10:54Z</dcterms:modified>
</cp:coreProperties>
</file>