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0" r:id="rId3"/>
    <p:sldId id="257" r:id="rId4"/>
    <p:sldId id="259" r:id="rId5"/>
    <p:sldId id="261"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6E7EA-F216-4D77-89FA-D17A99885106}" type="datetimeFigureOut">
              <a:rPr lang="en-US" smtClean="0"/>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DEF8E7-81C2-4859-AA18-0DC4CD62DC33}" type="slidenum">
              <a:rPr lang="en-US" smtClean="0"/>
              <a:t>‹#›</a:t>
            </a:fld>
            <a:endParaRPr lang="en-US"/>
          </a:p>
        </p:txBody>
      </p:sp>
    </p:spTree>
    <p:extLst>
      <p:ext uri="{BB962C8B-B14F-4D97-AF65-F5344CB8AC3E}">
        <p14:creationId xmlns:p14="http://schemas.microsoft.com/office/powerpoint/2010/main" val="21531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EF8E7-81C2-4859-AA18-0DC4CD62DC33}" type="slidenum">
              <a:rPr lang="en-US" smtClean="0"/>
              <a:t>7</a:t>
            </a:fld>
            <a:endParaRPr lang="en-US"/>
          </a:p>
        </p:txBody>
      </p:sp>
    </p:spTree>
    <p:extLst>
      <p:ext uri="{BB962C8B-B14F-4D97-AF65-F5344CB8AC3E}">
        <p14:creationId xmlns:p14="http://schemas.microsoft.com/office/powerpoint/2010/main" val="15193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3D15A01-8F7E-4505-AB37-BDFC0CFEA55B}"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8501-4543-486B-AA01-4E6604FBB1A2}"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5A01-8F7E-4505-AB37-BDFC0CFEA55B}"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5A01-8F7E-4505-AB37-BDFC0CFEA55B}"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5A01-8F7E-4505-AB37-BDFC0CFEA55B}"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3D15A01-8F7E-4505-AB37-BDFC0CFEA55B}" type="datetimeFigureOut">
              <a:rPr lang="en-US" smtClean="0"/>
              <a:t>1/25/2017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6A68501-4543-486B-AA01-4E6604FBB1A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D15A01-8F7E-4505-AB37-BDFC0CFEA55B}"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D15A01-8F7E-4505-AB37-BDFC0CFEA55B}"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15A01-8F7E-4505-AB37-BDFC0CFEA55B}"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15A01-8F7E-4505-AB37-BDFC0CFEA55B}"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68501-4543-486B-AA01-4E6604FBB1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D15A01-8F7E-4505-AB37-BDFC0CFEA55B}"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8501-4543-486B-AA01-4E6604FBB1A2}"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3D15A01-8F7E-4505-AB37-BDFC0CFEA55B}"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68501-4543-486B-AA01-4E6604FBB1A2}"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3D15A01-8F7E-4505-AB37-BDFC0CFEA55B}" type="datetimeFigureOut">
              <a:rPr lang="en-US" smtClean="0"/>
              <a:t>1/25/2017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6A68501-4543-486B-AA01-4E6604FBB1A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62200"/>
            <a:ext cx="5105400" cy="1066800"/>
          </a:xfrm>
        </p:spPr>
        <p:txBody>
          <a:bodyPr>
            <a:noAutofit/>
          </a:bodyPr>
          <a:lstStyle/>
          <a:p>
            <a:pPr algn="ctr"/>
            <a:r>
              <a:rPr lang="en-US" sz="2800" dirty="0" smtClean="0"/>
              <a:t>David DeMaio</a:t>
            </a:r>
          </a:p>
          <a:p>
            <a:pPr algn="ctr"/>
            <a:r>
              <a:rPr lang="en-US" sz="2800" dirty="0" smtClean="0"/>
              <a:t>Palm Beach Soil &amp; Water Conservation District</a:t>
            </a:r>
          </a:p>
          <a:p>
            <a:pPr algn="ctr"/>
            <a:r>
              <a:rPr lang="en-US" sz="2800" dirty="0" smtClean="0"/>
              <a:t>Palm Beach, FL</a:t>
            </a:r>
          </a:p>
          <a:p>
            <a:pPr algn="ctr"/>
            <a:r>
              <a:rPr lang="en-US" sz="2800" dirty="0" smtClean="0"/>
              <a:t>January 24, 2017</a:t>
            </a:r>
            <a:endParaRPr lang="en-US" sz="2800" dirty="0"/>
          </a:p>
        </p:txBody>
      </p:sp>
      <p:sp>
        <p:nvSpPr>
          <p:cNvPr id="4" name="Rectangle 3"/>
          <p:cNvSpPr/>
          <p:nvPr/>
        </p:nvSpPr>
        <p:spPr>
          <a:xfrm>
            <a:off x="762000" y="381000"/>
            <a:ext cx="7848600" cy="1015663"/>
          </a:xfrm>
          <a:prstGeom prst="rect">
            <a:avLst/>
          </a:prstGeom>
        </p:spPr>
        <p:txBody>
          <a:bodyPr wrap="square">
            <a:spAutoFit/>
          </a:bodyPr>
          <a:lstStyle/>
          <a:p>
            <a:pPr algn="ctr"/>
            <a:r>
              <a:rPr lang="en-US" sz="6000" dirty="0" smtClean="0"/>
              <a:t>Mobile Irrigation Labs</a:t>
            </a:r>
            <a:endParaRPr lang="en-US" sz="6000" dirty="0"/>
          </a:p>
        </p:txBody>
      </p:sp>
    </p:spTree>
    <p:extLst>
      <p:ext uri="{BB962C8B-B14F-4D97-AF65-F5344CB8AC3E}">
        <p14:creationId xmlns:p14="http://schemas.microsoft.com/office/powerpoint/2010/main" val="12220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sz="3100" dirty="0">
                <a:solidFill>
                  <a:schemeClr val="tx1"/>
                </a:solidFill>
              </a:rPr>
              <a:t>David </a:t>
            </a:r>
            <a:r>
              <a:rPr lang="en-US" sz="3100" dirty="0" smtClean="0">
                <a:solidFill>
                  <a:schemeClr val="tx1"/>
                </a:solidFill>
              </a:rPr>
              <a:t>DeMaio</a:t>
            </a:r>
            <a:r>
              <a:rPr lang="en-US" sz="3100" dirty="0">
                <a:solidFill>
                  <a:schemeClr val="tx1"/>
                </a:solidFill>
              </a:rPr>
              <a:t/>
            </a:r>
            <a:br>
              <a:rPr lang="en-US" sz="3100" dirty="0">
                <a:solidFill>
                  <a:schemeClr val="tx1"/>
                </a:solidFill>
              </a:rPr>
            </a:br>
            <a:r>
              <a:rPr lang="en-US" sz="3100" dirty="0">
                <a:solidFill>
                  <a:schemeClr val="tx1"/>
                </a:solidFill>
              </a:rPr>
              <a:t>Mobile Irrigation Lab Project </a:t>
            </a:r>
            <a:r>
              <a:rPr lang="en-US" sz="3100" dirty="0" smtClean="0">
                <a:solidFill>
                  <a:schemeClr val="tx1"/>
                </a:solidFill>
              </a:rPr>
              <a:t>Manager</a:t>
            </a:r>
            <a:br>
              <a:rPr lang="en-US" sz="3100" dirty="0" smtClean="0">
                <a:solidFill>
                  <a:schemeClr val="tx1"/>
                </a:solidFill>
              </a:rPr>
            </a:br>
            <a:r>
              <a:rPr lang="en-US" sz="3100" dirty="0" smtClean="0">
                <a:solidFill>
                  <a:schemeClr val="tx1"/>
                </a:solidFill>
              </a:rPr>
              <a:t>Palm Beach, FL</a:t>
            </a:r>
            <a:r>
              <a:rPr lang="en-US" dirty="0"/>
              <a:t/>
            </a:r>
            <a:br>
              <a:rPr lang="en-US" dirty="0"/>
            </a:br>
            <a:r>
              <a:rPr lang="en-US" dirty="0" smtClean="0"/>
              <a:t> </a:t>
            </a:r>
            <a:endParaRPr lang="en-US" dirty="0"/>
          </a:p>
        </p:txBody>
      </p:sp>
      <p:sp>
        <p:nvSpPr>
          <p:cNvPr id="3" name="Content Placeholder 2"/>
          <p:cNvSpPr>
            <a:spLocks noGrp="1"/>
          </p:cNvSpPr>
          <p:nvPr>
            <p:ph idx="1"/>
          </p:nvPr>
        </p:nvSpPr>
        <p:spPr>
          <a:xfrm>
            <a:off x="533400" y="1905000"/>
            <a:ext cx="8229600" cy="4525963"/>
          </a:xfrm>
        </p:spPr>
        <p:txBody>
          <a:bodyPr/>
          <a:lstStyle/>
          <a:p>
            <a:pPr marL="0" indent="0" algn="ctr">
              <a:buNone/>
            </a:pPr>
            <a:r>
              <a:rPr lang="en-US" sz="4000" dirty="0" smtClean="0">
                <a:solidFill>
                  <a:schemeClr val="tx1"/>
                </a:solidFill>
              </a:rPr>
              <a:t>Biography</a:t>
            </a:r>
          </a:p>
          <a:p>
            <a:pPr marL="0" indent="0" algn="ctr">
              <a:buNone/>
            </a:pPr>
            <a:r>
              <a:rPr lang="en-US" dirty="0" smtClean="0">
                <a:solidFill>
                  <a:schemeClr val="tx1"/>
                </a:solidFill>
              </a:rPr>
              <a:t>David </a:t>
            </a:r>
            <a:r>
              <a:rPr lang="en-US" dirty="0">
                <a:solidFill>
                  <a:schemeClr val="tx1"/>
                </a:solidFill>
              </a:rPr>
              <a:t>graduated John I Leonard high school in 1992, and spent the next two years of his life in military service in the US Army. David has been with the Palm Beach Soil &amp; Water Conservation District since 1998 where he has overseen both their Urban and Agriculture Mobile Irrigation Lab programs. David has had extensive training in both irrigation design and irrigation water management. He is currently certified by the Florida Irrigation Society as a Certified Irrigation Auditor with over twelve years of experience analyzing irrigation systems in both the Urban and Agriculture sectors.</a:t>
            </a:r>
          </a:p>
        </p:txBody>
      </p:sp>
    </p:spTree>
    <p:extLst>
      <p:ext uri="{BB962C8B-B14F-4D97-AF65-F5344CB8AC3E}">
        <p14:creationId xmlns:p14="http://schemas.microsoft.com/office/powerpoint/2010/main" val="1841044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What is Mobile Irrigation Lab</a:t>
            </a:r>
            <a:endParaRPr lang="en-US" sz="4000" dirty="0"/>
          </a:p>
        </p:txBody>
      </p:sp>
      <p:sp>
        <p:nvSpPr>
          <p:cNvPr id="3" name="Content Placeholder 2"/>
          <p:cNvSpPr>
            <a:spLocks noGrp="1"/>
          </p:cNvSpPr>
          <p:nvPr>
            <p:ph idx="1"/>
          </p:nvPr>
        </p:nvSpPr>
        <p:spPr/>
        <p:txBody>
          <a:bodyPr/>
          <a:lstStyle/>
          <a:p>
            <a:pPr marL="0" indent="0" algn="ctr">
              <a:buNone/>
            </a:pPr>
            <a:endParaRPr lang="en-US" dirty="0" smtClean="0">
              <a:solidFill>
                <a:schemeClr val="tx1"/>
              </a:solidFill>
            </a:endParaRPr>
          </a:p>
          <a:p>
            <a:pPr marL="0" indent="0" algn="ctr">
              <a:buNone/>
            </a:pPr>
            <a:endParaRPr lang="en-US" dirty="0">
              <a:solidFill>
                <a:schemeClr val="tx1"/>
              </a:solidFill>
            </a:endParaRPr>
          </a:p>
          <a:p>
            <a:pPr marL="0" indent="0" algn="ctr">
              <a:buNone/>
            </a:pPr>
            <a:r>
              <a:rPr lang="en-US" dirty="0" smtClean="0">
                <a:solidFill>
                  <a:schemeClr val="tx1"/>
                </a:solidFill>
              </a:rPr>
              <a:t>The </a:t>
            </a:r>
            <a:r>
              <a:rPr lang="en-US" dirty="0">
                <a:solidFill>
                  <a:schemeClr val="tx1"/>
                </a:solidFill>
              </a:rPr>
              <a:t>Florida Mobile Irrigation Lab program is a public service that assists growers through free irrigation </a:t>
            </a:r>
            <a:r>
              <a:rPr lang="en-US" dirty="0" smtClean="0">
                <a:solidFill>
                  <a:schemeClr val="tx1"/>
                </a:solidFill>
              </a:rPr>
              <a:t>evaluations.</a:t>
            </a:r>
          </a:p>
          <a:p>
            <a:pPr marL="0" indent="0" algn="ctr">
              <a:buNone/>
            </a:pPr>
            <a:r>
              <a:rPr lang="en-US" dirty="0">
                <a:solidFill>
                  <a:schemeClr val="tx1"/>
                </a:solidFill>
              </a:rPr>
              <a:t>The goal of the Program is to reduce water use and runoff through more efficient irrigation. </a:t>
            </a:r>
          </a:p>
          <a:p>
            <a:pPr marL="0" indent="0" algn="ctr">
              <a:buNone/>
            </a:pPr>
            <a:endParaRPr lang="en-US" dirty="0">
              <a:solidFill>
                <a:schemeClr val="tx1"/>
              </a:solidFill>
            </a:endParaRPr>
          </a:p>
        </p:txBody>
      </p:sp>
    </p:spTree>
    <p:extLst>
      <p:ext uri="{BB962C8B-B14F-4D97-AF65-F5344CB8AC3E}">
        <p14:creationId xmlns:p14="http://schemas.microsoft.com/office/powerpoint/2010/main" val="3600193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Autofit/>
          </a:bodyPr>
          <a:lstStyle/>
          <a:p>
            <a:pPr algn="ctr"/>
            <a:r>
              <a:rPr lang="en-US" sz="4000" dirty="0" smtClean="0"/>
              <a:t>How Does Mobile Irrigation Labs Work?</a:t>
            </a:r>
            <a:endParaRPr lang="en-US" sz="4000" dirty="0"/>
          </a:p>
        </p:txBody>
      </p:sp>
      <p:sp>
        <p:nvSpPr>
          <p:cNvPr id="3" name="Content Placeholder 2"/>
          <p:cNvSpPr>
            <a:spLocks noGrp="1"/>
          </p:cNvSpPr>
          <p:nvPr>
            <p:ph idx="1"/>
          </p:nvPr>
        </p:nvSpPr>
        <p:spPr>
          <a:xfrm>
            <a:off x="457200" y="1981200"/>
            <a:ext cx="8229600" cy="4525963"/>
          </a:xfrm>
        </p:spPr>
        <p:txBody>
          <a:bodyPr/>
          <a:lstStyle/>
          <a:p>
            <a:pPr marL="0" indent="0">
              <a:buNone/>
            </a:pPr>
            <a:endParaRPr lang="en-US" dirty="0" smtClean="0">
              <a:solidFill>
                <a:schemeClr val="tx1"/>
              </a:solidFill>
            </a:endParaRPr>
          </a:p>
          <a:p>
            <a:pPr>
              <a:buFont typeface="Wingdings" panose="05000000000000000000" pitchFamily="2" charset="2"/>
              <a:buChar char="v"/>
            </a:pPr>
            <a:r>
              <a:rPr lang="en-US" dirty="0" smtClean="0">
                <a:solidFill>
                  <a:schemeClr val="tx1"/>
                </a:solidFill>
              </a:rPr>
              <a:t> Irrigation </a:t>
            </a:r>
            <a:r>
              <a:rPr lang="en-US" dirty="0">
                <a:solidFill>
                  <a:schemeClr val="tx1"/>
                </a:solidFill>
              </a:rPr>
              <a:t>system – The MIL will evaluate your on farm irrigation system and make recommendations for improve the efficiency. </a:t>
            </a:r>
          </a:p>
          <a:p>
            <a:pPr>
              <a:buFont typeface="Wingdings" panose="05000000000000000000" pitchFamily="2" charset="2"/>
              <a:buChar char="v"/>
            </a:pPr>
            <a:r>
              <a:rPr lang="en-US" dirty="0" smtClean="0">
                <a:solidFill>
                  <a:schemeClr val="tx1"/>
                </a:solidFill>
              </a:rPr>
              <a:t> Efficiency- </a:t>
            </a:r>
            <a:r>
              <a:rPr lang="en-US" dirty="0">
                <a:solidFill>
                  <a:schemeClr val="tx1"/>
                </a:solidFill>
              </a:rPr>
              <a:t>The more efficient the system is the less resources it will require to apply the desired amount of water to the crops being irrigated. </a:t>
            </a:r>
            <a:endParaRPr lang="en-US" dirty="0">
              <a:solidFill>
                <a:schemeClr val="tx1"/>
              </a:solidFill>
            </a:endParaRPr>
          </a:p>
          <a:p>
            <a:endParaRPr lang="en-US" dirty="0"/>
          </a:p>
        </p:txBody>
      </p:sp>
    </p:spTree>
    <p:extLst>
      <p:ext uri="{BB962C8B-B14F-4D97-AF65-F5344CB8AC3E}">
        <p14:creationId xmlns:p14="http://schemas.microsoft.com/office/powerpoint/2010/main" val="124125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4000" dirty="0"/>
              <a:t>How Does Mobile Irrigation Labs </a:t>
            </a:r>
            <a:r>
              <a:rPr lang="en-US" sz="4000" dirty="0" smtClean="0"/>
              <a:t>Work? Contd.</a:t>
            </a:r>
            <a:endParaRPr lang="en-US" sz="4000" dirty="0"/>
          </a:p>
        </p:txBody>
      </p:sp>
      <p:sp>
        <p:nvSpPr>
          <p:cNvPr id="3" name="Content Placeholder 2"/>
          <p:cNvSpPr>
            <a:spLocks noGrp="1"/>
          </p:cNvSpPr>
          <p:nvPr>
            <p:ph idx="1"/>
          </p:nvPr>
        </p:nvSpPr>
        <p:spPr/>
        <p:txBody>
          <a:bodyPr>
            <a:normAutofit lnSpcReduction="10000"/>
          </a:bodyPr>
          <a:lstStyle/>
          <a:p>
            <a:endParaRPr lang="en-US" dirty="0" smtClean="0">
              <a:solidFill>
                <a:schemeClr val="tx1"/>
              </a:solidFill>
            </a:endParaRPr>
          </a:p>
          <a:p>
            <a:endParaRPr lang="en-US" dirty="0">
              <a:solidFill>
                <a:schemeClr val="tx1"/>
              </a:solidFill>
            </a:endParaRPr>
          </a:p>
          <a:p>
            <a:pPr>
              <a:buFont typeface="Wingdings" panose="05000000000000000000" pitchFamily="2" charset="2"/>
              <a:buChar char="v"/>
            </a:pPr>
            <a:r>
              <a:rPr lang="en-US" dirty="0" smtClean="0">
                <a:solidFill>
                  <a:schemeClr val="tx1"/>
                </a:solidFill>
              </a:rPr>
              <a:t>Flow- </a:t>
            </a:r>
            <a:r>
              <a:rPr lang="en-US" dirty="0">
                <a:solidFill>
                  <a:schemeClr val="tx1"/>
                </a:solidFill>
              </a:rPr>
              <a:t>The </a:t>
            </a:r>
            <a:r>
              <a:rPr lang="en-US" dirty="0" smtClean="0">
                <a:solidFill>
                  <a:schemeClr val="tx1"/>
                </a:solidFill>
              </a:rPr>
              <a:t>system </a:t>
            </a:r>
            <a:r>
              <a:rPr lang="en-US" dirty="0">
                <a:solidFill>
                  <a:schemeClr val="tx1"/>
                </a:solidFill>
              </a:rPr>
              <a:t>have matched flow rates?</a:t>
            </a:r>
          </a:p>
          <a:p>
            <a:pPr>
              <a:buFont typeface="Wingdings" panose="05000000000000000000" pitchFamily="2" charset="2"/>
              <a:buChar char="v"/>
            </a:pPr>
            <a:r>
              <a:rPr lang="en-US" dirty="0" smtClean="0">
                <a:solidFill>
                  <a:schemeClr val="tx1"/>
                </a:solidFill>
              </a:rPr>
              <a:t>Pressure- </a:t>
            </a:r>
            <a:r>
              <a:rPr lang="en-US" dirty="0">
                <a:solidFill>
                  <a:schemeClr val="tx1"/>
                </a:solidFill>
              </a:rPr>
              <a:t>Is there uniform pressure throughout the system. </a:t>
            </a:r>
          </a:p>
          <a:p>
            <a:pPr>
              <a:buFont typeface="Wingdings" panose="05000000000000000000" pitchFamily="2" charset="2"/>
              <a:buChar char="v"/>
            </a:pPr>
            <a:r>
              <a:rPr lang="en-US" dirty="0" smtClean="0">
                <a:solidFill>
                  <a:schemeClr val="tx1"/>
                </a:solidFill>
              </a:rPr>
              <a:t>Hardware- </a:t>
            </a:r>
            <a:r>
              <a:rPr lang="en-US" dirty="0">
                <a:solidFill>
                  <a:schemeClr val="tx1"/>
                </a:solidFill>
              </a:rPr>
              <a:t>Does the hardware have matched precipitation rates?</a:t>
            </a:r>
          </a:p>
          <a:p>
            <a:pPr>
              <a:buFont typeface="Wingdings" panose="05000000000000000000" pitchFamily="2" charset="2"/>
              <a:buChar char="v"/>
            </a:pPr>
            <a:r>
              <a:rPr lang="en-US" dirty="0" smtClean="0">
                <a:solidFill>
                  <a:schemeClr val="tx1"/>
                </a:solidFill>
              </a:rPr>
              <a:t>Schedule- </a:t>
            </a:r>
            <a:r>
              <a:rPr lang="en-US" dirty="0">
                <a:solidFill>
                  <a:schemeClr val="tx1"/>
                </a:solidFill>
              </a:rPr>
              <a:t>What triggers your irrigation events?</a:t>
            </a:r>
          </a:p>
          <a:p>
            <a:r>
              <a:rPr lang="en-US" dirty="0">
                <a:solidFill>
                  <a:schemeClr val="tx1"/>
                </a:solidFill>
              </a:rPr>
              <a:t>A. Secret family recipe</a:t>
            </a:r>
          </a:p>
          <a:p>
            <a:r>
              <a:rPr lang="en-US" dirty="0">
                <a:solidFill>
                  <a:schemeClr val="tx1"/>
                </a:solidFill>
              </a:rPr>
              <a:t>B. Plant stress</a:t>
            </a:r>
          </a:p>
          <a:p>
            <a:r>
              <a:rPr lang="en-US" dirty="0">
                <a:solidFill>
                  <a:schemeClr val="tx1"/>
                </a:solidFill>
              </a:rPr>
              <a:t>C. ET rates, net irrigation requirement, soil water holding capacity</a:t>
            </a:r>
          </a:p>
        </p:txBody>
      </p:sp>
    </p:spTree>
    <p:extLst>
      <p:ext uri="{BB962C8B-B14F-4D97-AF65-F5344CB8AC3E}">
        <p14:creationId xmlns:p14="http://schemas.microsoft.com/office/powerpoint/2010/main" val="157191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What Does the Mobile Irrigation Labs</a:t>
            </a:r>
            <a:br>
              <a:rPr lang="en-US" dirty="0"/>
            </a:br>
            <a:r>
              <a:rPr lang="en-US" dirty="0"/>
              <a:t>Provide</a:t>
            </a:r>
          </a:p>
        </p:txBody>
      </p:sp>
      <p:sp>
        <p:nvSpPr>
          <p:cNvPr id="3" name="Content Placeholder 2"/>
          <p:cNvSpPr>
            <a:spLocks noGrp="1"/>
          </p:cNvSpPr>
          <p:nvPr>
            <p:ph idx="1"/>
          </p:nvPr>
        </p:nvSpPr>
        <p:spPr>
          <a:xfrm>
            <a:off x="457200" y="1981200"/>
            <a:ext cx="8229600" cy="4525963"/>
          </a:xfrm>
        </p:spPr>
        <p:txBody>
          <a:bodyPr/>
          <a:lstStyle/>
          <a:p>
            <a:pPr marL="0" indent="0" algn="ctr">
              <a:buNone/>
            </a:pPr>
            <a:r>
              <a:rPr lang="en-US" dirty="0">
                <a:solidFill>
                  <a:schemeClr val="tx1"/>
                </a:solidFill>
              </a:rPr>
              <a:t>Detailed report on the systems current status including but not limited to</a:t>
            </a:r>
            <a:r>
              <a:rPr lang="en-US" dirty="0" smtClean="0">
                <a:solidFill>
                  <a:schemeClr val="tx1"/>
                </a:solidFill>
              </a:rPr>
              <a:t>:</a:t>
            </a:r>
          </a:p>
          <a:p>
            <a:pPr marL="0" indent="0" algn="ctr">
              <a:buNone/>
            </a:pPr>
            <a:endParaRPr lang="en-US" dirty="0">
              <a:solidFill>
                <a:schemeClr val="tx1"/>
              </a:solidFill>
            </a:endParaRPr>
          </a:p>
          <a:p>
            <a:pPr>
              <a:buFont typeface="Wingdings" panose="05000000000000000000" pitchFamily="2" charset="2"/>
              <a:buChar char="v"/>
            </a:pPr>
            <a:r>
              <a:rPr lang="en-US" dirty="0">
                <a:solidFill>
                  <a:schemeClr val="tx1"/>
                </a:solidFill>
              </a:rPr>
              <a:t>1. Specifications of hardware on the farm.</a:t>
            </a:r>
          </a:p>
          <a:p>
            <a:pPr>
              <a:buFont typeface="Wingdings" panose="05000000000000000000" pitchFamily="2" charset="2"/>
              <a:buChar char="v"/>
            </a:pPr>
            <a:r>
              <a:rPr lang="en-US" dirty="0">
                <a:solidFill>
                  <a:schemeClr val="tx1"/>
                </a:solidFill>
              </a:rPr>
              <a:t>2. Average application rates</a:t>
            </a:r>
          </a:p>
          <a:p>
            <a:pPr>
              <a:buFont typeface="Wingdings" panose="05000000000000000000" pitchFamily="2" charset="2"/>
              <a:buChar char="v"/>
            </a:pPr>
            <a:r>
              <a:rPr lang="en-US" dirty="0">
                <a:solidFill>
                  <a:schemeClr val="tx1"/>
                </a:solidFill>
              </a:rPr>
              <a:t>3. Uniformity rating</a:t>
            </a:r>
          </a:p>
          <a:p>
            <a:pPr>
              <a:buFont typeface="Wingdings" panose="05000000000000000000" pitchFamily="2" charset="2"/>
              <a:buChar char="v"/>
            </a:pPr>
            <a:r>
              <a:rPr lang="en-US" dirty="0">
                <a:solidFill>
                  <a:schemeClr val="tx1"/>
                </a:solidFill>
              </a:rPr>
              <a:t>4. Effective application rates</a:t>
            </a:r>
          </a:p>
          <a:p>
            <a:pPr>
              <a:buFont typeface="Wingdings" panose="05000000000000000000" pitchFamily="2" charset="2"/>
              <a:buChar char="v"/>
            </a:pPr>
            <a:r>
              <a:rPr lang="en-US" dirty="0">
                <a:solidFill>
                  <a:schemeClr val="tx1"/>
                </a:solidFill>
              </a:rPr>
              <a:t>5. PH and TDS readings of irrigation water</a:t>
            </a:r>
          </a:p>
          <a:p>
            <a:pPr>
              <a:buFont typeface="Wingdings" panose="05000000000000000000" pitchFamily="2" charset="2"/>
              <a:buChar char="v"/>
            </a:pPr>
            <a:r>
              <a:rPr lang="en-US" dirty="0">
                <a:solidFill>
                  <a:schemeClr val="tx1"/>
                </a:solidFill>
              </a:rPr>
              <a:t>6. Detailed report with recommendations to improve efficiency. </a:t>
            </a:r>
          </a:p>
          <a:p>
            <a:endParaRPr lang="en-US" dirty="0">
              <a:solidFill>
                <a:schemeClr val="tx1"/>
              </a:solidFill>
            </a:endParaRPr>
          </a:p>
        </p:txBody>
      </p:sp>
    </p:spTree>
    <p:extLst>
      <p:ext uri="{BB962C8B-B14F-4D97-AF65-F5344CB8AC3E}">
        <p14:creationId xmlns:p14="http://schemas.microsoft.com/office/powerpoint/2010/main" val="337269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Funds the Program?</a:t>
            </a:r>
            <a:endParaRPr lang="en-US" dirty="0"/>
          </a:p>
        </p:txBody>
      </p:sp>
      <p:sp>
        <p:nvSpPr>
          <p:cNvPr id="3" name="Content Placeholder 2"/>
          <p:cNvSpPr>
            <a:spLocks noGrp="1"/>
          </p:cNvSpPr>
          <p:nvPr>
            <p:ph idx="1"/>
          </p:nvPr>
        </p:nvSpPr>
        <p:spPr>
          <a:xfrm>
            <a:off x="457200" y="1981200"/>
            <a:ext cx="8229600" cy="4525963"/>
          </a:xfrm>
        </p:spPr>
        <p:txBody>
          <a:bodyPr/>
          <a:lstStyle/>
          <a:p>
            <a:pPr marL="0" indent="0">
              <a:buNone/>
            </a:pPr>
            <a:r>
              <a:rPr lang="en-US" dirty="0">
                <a:solidFill>
                  <a:schemeClr val="tx1"/>
                </a:solidFill>
              </a:rPr>
              <a:t>The Florida Department of Agriculture-Office Of Ag Water Policy funds the program, For further information you can call the Palm Beach Soil and Water Conservation District 561-792-2727 </a:t>
            </a:r>
            <a:r>
              <a:rPr lang="en-US" dirty="0" err="1">
                <a:solidFill>
                  <a:schemeClr val="tx1"/>
                </a:solidFill>
              </a:rPr>
              <a:t>ext</a:t>
            </a:r>
            <a:r>
              <a:rPr lang="en-US" dirty="0">
                <a:solidFill>
                  <a:schemeClr val="tx1"/>
                </a:solidFill>
              </a:rPr>
              <a:t> 3</a:t>
            </a:r>
          </a:p>
          <a:p>
            <a:pPr marL="0" indent="0" algn="ctr">
              <a:buNone/>
            </a:pPr>
            <a:endParaRPr lang="en-US" dirty="0" smtClean="0">
              <a:solidFill>
                <a:schemeClr val="tx1"/>
              </a:solidFill>
            </a:endParaRPr>
          </a:p>
          <a:p>
            <a:pPr marL="0" indent="0" algn="ctr">
              <a:buNone/>
            </a:pPr>
            <a:r>
              <a:rPr lang="en-US" dirty="0" smtClean="0">
                <a:solidFill>
                  <a:schemeClr val="tx1"/>
                </a:solidFill>
              </a:rPr>
              <a:t>Or </a:t>
            </a:r>
            <a:r>
              <a:rPr lang="en-US" dirty="0">
                <a:solidFill>
                  <a:schemeClr val="tx1"/>
                </a:solidFill>
              </a:rPr>
              <a:t>follow the link below.</a:t>
            </a:r>
          </a:p>
          <a:p>
            <a:pPr marL="0" indent="0">
              <a:buNone/>
            </a:pPr>
            <a:endParaRPr lang="en-US" dirty="0">
              <a:solidFill>
                <a:schemeClr val="tx1"/>
              </a:solidFill>
            </a:endParaRPr>
          </a:p>
          <a:p>
            <a:r>
              <a:rPr lang="en-US" dirty="0">
                <a:solidFill>
                  <a:schemeClr val="tx1"/>
                </a:solidFill>
              </a:rPr>
              <a:t>http://www.freshfromflorida.com/Divisions-Offices/Agricultural-Water-Policy/Mobile-Irrigation-Labs</a:t>
            </a:r>
          </a:p>
          <a:p>
            <a:endParaRPr lang="en-US" dirty="0"/>
          </a:p>
        </p:txBody>
      </p:sp>
    </p:spTree>
    <p:extLst>
      <p:ext uri="{BB962C8B-B14F-4D97-AF65-F5344CB8AC3E}">
        <p14:creationId xmlns:p14="http://schemas.microsoft.com/office/powerpoint/2010/main" val="2977858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54</TotalTime>
  <Words>388</Words>
  <Application>Microsoft Office PowerPoint</Application>
  <PresentationFormat>On-screen Show (4:3)</PresentationFormat>
  <Paragraphs>43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Thatch</vt:lpstr>
      <vt:lpstr>PowerPoint Presentation</vt:lpstr>
      <vt:lpstr>David DeMaio Mobile Irrigation Lab Project Manager Palm Beach, FL  </vt:lpstr>
      <vt:lpstr>What is Mobile Irrigation Lab</vt:lpstr>
      <vt:lpstr>How Does Mobile Irrigation Labs Work?</vt:lpstr>
      <vt:lpstr>How Does Mobile Irrigation Labs Work? Contd.</vt:lpstr>
      <vt:lpstr>What Does the Mobile Irrigation Labs Provide</vt:lpstr>
      <vt:lpstr>Who Funds the Program?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Sunshine5151</dc:creator>
  <cp:lastModifiedBy>Sunshine5151</cp:lastModifiedBy>
  <cp:revision>7</cp:revision>
  <dcterms:created xsi:type="dcterms:W3CDTF">2017-01-24T23:01:51Z</dcterms:created>
  <dcterms:modified xsi:type="dcterms:W3CDTF">2017-01-25T19:23:26Z</dcterms:modified>
</cp:coreProperties>
</file>